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CBDE"/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0443" autoAdjust="0"/>
  </p:normalViewPr>
  <p:slideViewPr>
    <p:cSldViewPr snapToGrid="0" showGuides="1">
      <p:cViewPr varScale="1">
        <p:scale>
          <a:sx n="54" d="100"/>
          <a:sy n="54" d="100"/>
        </p:scale>
        <p:origin x="1254" y="78"/>
      </p:cViewPr>
      <p:guideLst>
        <p:guide orient="horz" pos="2136"/>
        <p:guide pos="37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Plotting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r>
              <a:rPr lang="en-US" dirty="0"/>
              <a:t> is an extremely sophisticated library with many, many advanced features.</a:t>
            </a:r>
          </a:p>
          <a:p>
            <a:r>
              <a:rPr lang="en-US" dirty="0"/>
              <a:t>It is very easy to make legends, adjust colors, more complicated graphs, and much more.</a:t>
            </a:r>
          </a:p>
          <a:p>
            <a:r>
              <a:rPr lang="en-US" dirty="0"/>
              <a:t>Refer to the </a:t>
            </a:r>
            <a:r>
              <a:rPr lang="en-US" dirty="0" err="1"/>
              <a:t>MatPlotLib</a:t>
            </a:r>
            <a:r>
              <a:rPr lang="en-US" dirty="0"/>
              <a:t> documentation and look up examples of how to do more with </a:t>
            </a:r>
            <a:r>
              <a:rPr lang="en-US" dirty="0" err="1"/>
              <a:t>MatPlotLib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570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a large amount of data, you can create visualizations to get a more intuitive understanding.</a:t>
            </a:r>
          </a:p>
          <a:p>
            <a:r>
              <a:rPr lang="en-US" dirty="0"/>
              <a:t>These visualizations, known as plots or graphs, take advantage of the fact that humans are good at processing pictures.</a:t>
            </a:r>
          </a:p>
          <a:p>
            <a:r>
              <a:rPr lang="en-US" dirty="0"/>
              <a:t>Making visualizations in Python is surprisingly easy.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686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most popular library for plotting in Python is named </a:t>
            </a:r>
            <a:r>
              <a:rPr lang="en-US" dirty="0" err="1"/>
              <a:t>MatPlotLib</a:t>
            </a:r>
            <a:r>
              <a:rPr lang="en-US" dirty="0"/>
              <a:t>.</a:t>
            </a:r>
          </a:p>
          <a:p>
            <a:r>
              <a:rPr lang="en-US" dirty="0"/>
              <a:t>As a very large package, we only need to import only a certain module.</a:t>
            </a:r>
          </a:p>
          <a:p>
            <a:r>
              <a:rPr lang="en-US" dirty="0"/>
              <a:t>For convenience, we rename that module to be "</a:t>
            </a:r>
            <a:r>
              <a:rPr lang="en-US" dirty="0" err="1"/>
              <a:t>plt</a:t>
            </a:r>
            <a:r>
              <a:rPr lang="en-US" dirty="0"/>
              <a:t>".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742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3 kinds of plots that we'll learn about.</a:t>
            </a:r>
          </a:p>
          <a:p>
            <a:r>
              <a:rPr lang="en-US" dirty="0"/>
              <a:t>Each of the plots shown take in lists of numbers.</a:t>
            </a:r>
          </a:p>
          <a:p>
            <a:r>
              <a:rPr lang="en-US" dirty="0" err="1"/>
              <a:t>MatPlotLib</a:t>
            </a:r>
            <a:r>
              <a:rPr lang="en-US" dirty="0"/>
              <a:t> actually has many other kinds of plots.</a:t>
            </a:r>
          </a:p>
          <a:p>
            <a:r>
              <a:rPr lang="en-US" dirty="0"/>
              <a:t>To create other kinds of plots, you can refer to the documentation.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16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Although many people find Histograms confusing, they are actually a very simple kind of plot.</a:t>
            </a:r>
          </a:p>
          <a:p>
            <a:r>
              <a:rPr lang="en-US" dirty="0"/>
              <a:t>They should not be confused with Bar Charts, which are a more generalized kind of graph.</a:t>
            </a:r>
          </a:p>
          <a:p>
            <a:r>
              <a:rPr lang="en-US" dirty="0"/>
              <a:t>Instead, histograms take a list of numbers and group them into bins, or ranges of numbers.</a:t>
            </a:r>
          </a:p>
          <a:p>
            <a:r>
              <a:rPr lang="en-US" dirty="0"/>
              <a:t>For example, if we have the list of numbers shown, we could group them into bins of size 10.</a:t>
            </a:r>
          </a:p>
          <a:p>
            <a:r>
              <a:rPr lang="en-US" dirty="0"/>
              <a:t>Each tick on the y-axis means another number in that bin.</a:t>
            </a:r>
          </a:p>
          <a:p>
            <a:r>
              <a:rPr lang="en-US" dirty="0"/>
              <a:t>Histograms allow us to see the distribution or spread of the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267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 plots are another simple kind of graph, and can be used to show a trend over time or some other factor.</a:t>
            </a:r>
          </a:p>
          <a:p>
            <a:r>
              <a:rPr lang="en-US" dirty="0"/>
              <a:t>Be careful when creating line plots, since people often use them when a Histogram would be more appropriate.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818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two lists of data that you want to match up, a Scatter Plot is the graph to use.</a:t>
            </a:r>
          </a:p>
          <a:p>
            <a:r>
              <a:rPr lang="en-US" dirty="0"/>
              <a:t>For example, the graph shown here matches students' grade on a first exam with their grade on a second exam.</a:t>
            </a:r>
          </a:p>
          <a:p>
            <a:r>
              <a:rPr lang="en-US" dirty="0"/>
              <a:t>A scatter plot is used to find relationships between the two lists of numbers.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292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Professional data scientists always label their graphs.</a:t>
            </a:r>
          </a:p>
          <a:p>
            <a:r>
              <a:rPr lang="en-US" dirty="0" err="1"/>
              <a:t>MatPlotLib</a:t>
            </a:r>
            <a:r>
              <a:rPr lang="en-US" dirty="0"/>
              <a:t> makes it easy to label the X, Y, and title of the graph.</a:t>
            </a:r>
          </a:p>
          <a:p>
            <a:r>
              <a:rPr lang="en-US" dirty="0"/>
              <a:t>The relevant functions are </a:t>
            </a:r>
            <a:r>
              <a:rPr lang="en-US" dirty="0" err="1"/>
              <a:t>xlabel</a:t>
            </a:r>
            <a:r>
              <a:rPr lang="en-US" dirty="0"/>
              <a:t>, </a:t>
            </a:r>
            <a:r>
              <a:rPr lang="en-US" dirty="0" err="1"/>
              <a:t>ylabel</a:t>
            </a:r>
            <a:r>
              <a:rPr lang="en-US" dirty="0"/>
              <a:t>, and title, each of which consumes a string.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90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trick about creating plots is that you need to call the "show" function afterwards.</a:t>
            </a:r>
          </a:p>
          <a:p>
            <a:r>
              <a:rPr lang="en-US" dirty="0"/>
              <a:t>If you do not call the show function, no graph will appear.</a:t>
            </a:r>
          </a:p>
          <a:p>
            <a:r>
              <a:rPr lang="en-US" dirty="0"/>
              <a:t>A useful feature of this function is that if you create multiple plots before showing, these graphs will be combined on the same canvas.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099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Plotting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322FF88-7793-4AD1-81AD-F7BA400C5F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575">
        <p159:morph option="byObject"/>
      </p:transition>
    </mc:Choice>
    <mc:Fallback>
      <p:transition spd="slow" advTm="35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1951F-EE01-4027-AB74-7E1A25E8F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Features</a:t>
            </a:r>
          </a:p>
        </p:txBody>
      </p:sp>
      <p:pic>
        <p:nvPicPr>
          <p:cNvPr id="7170" name="Picture 2" descr="Image result for advanced matplotlib">
            <a:extLst>
              <a:ext uri="{FF2B5EF4-FFF2-40B4-BE49-F238E27FC236}">
                <a16:creationId xmlns:a16="http://schemas.microsoft.com/office/drawing/2014/main" id="{11FBC8B1-50C7-4FBF-B170-835C908A8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171" y="1965960"/>
            <a:ext cx="4524935" cy="339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0E4733-A70C-43B7-ACDC-C264E4836F9A}"/>
              </a:ext>
            </a:extLst>
          </p:cNvPr>
          <p:cNvSpPr txBox="1"/>
          <p:nvPr/>
        </p:nvSpPr>
        <p:spPr>
          <a:xfrm>
            <a:off x="3660321" y="6166485"/>
            <a:ext cx="48408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Tosi, Sandro. </a:t>
            </a:r>
            <a:r>
              <a:rPr lang="en-US" sz="1200" i="1" dirty="0" err="1"/>
              <a:t>Matplotlib</a:t>
            </a:r>
            <a:r>
              <a:rPr lang="en-US" sz="1200" i="1" dirty="0"/>
              <a:t> for Python developers</a:t>
            </a:r>
            <a:r>
              <a:rPr lang="en-US" sz="1200" dirty="0"/>
              <a:t>. </a:t>
            </a:r>
            <a:r>
              <a:rPr lang="en-US" sz="1200" dirty="0" err="1"/>
              <a:t>Packt</a:t>
            </a:r>
            <a:r>
              <a:rPr lang="en-US" sz="1200" dirty="0"/>
              <a:t> Publishing Ltd, 2009.</a:t>
            </a:r>
            <a:endParaRPr lang="en-US" sz="1050" dirty="0"/>
          </a:p>
        </p:txBody>
      </p:sp>
      <p:pic>
        <p:nvPicPr>
          <p:cNvPr id="7172" name="Picture 4" descr="Image result for advanced matplotlib">
            <a:extLst>
              <a:ext uri="{FF2B5EF4-FFF2-40B4-BE49-F238E27FC236}">
                <a16:creationId xmlns:a16="http://schemas.microsoft.com/office/drawing/2014/main" id="{5002182E-E618-45E9-BCB1-46E025049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935" y="1608605"/>
            <a:ext cx="3180229" cy="2385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Advanced Matplotlib: Part 2">
            <a:extLst>
              <a:ext uri="{FF2B5EF4-FFF2-40B4-BE49-F238E27FC236}">
                <a16:creationId xmlns:a16="http://schemas.microsoft.com/office/drawing/2014/main" id="{4232251B-DDD8-4327-A675-C2573AAAB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4793" y="2806233"/>
            <a:ext cx="3553159" cy="2664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FA62F0C-B200-4FC6-AE48-4CCB7F95E3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7390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1742">
        <p159:morph option="byObject"/>
      </p:transition>
    </mc:Choice>
    <mc:Fallback>
      <p:transition spd="slow" advTm="217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8A99DC-FA74-40A9-9538-BEBE9B72E5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7251" y="1606143"/>
            <a:ext cx="5030346" cy="35695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FA32F0-1AB1-4352-9813-128FD8D88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Visualizations</a:t>
            </a:r>
          </a:p>
        </p:txBody>
      </p:sp>
      <p:pic>
        <p:nvPicPr>
          <p:cNvPr id="6150" name="Picture 6" descr="Female Instructor #3 by oksmith">
            <a:extLst>
              <a:ext uri="{FF2B5EF4-FFF2-40B4-BE49-F238E27FC236}">
                <a16:creationId xmlns:a16="http://schemas.microsoft.com/office/drawing/2014/main" id="{EDC2996D-C349-4CCA-8610-C46F4847E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259" y="3532093"/>
            <a:ext cx="2719294" cy="2134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6722FC44-2442-49EF-8356-17FE9391AD7C}"/>
              </a:ext>
            </a:extLst>
          </p:cNvPr>
          <p:cNvSpPr/>
          <p:nvPr/>
        </p:nvSpPr>
        <p:spPr>
          <a:xfrm>
            <a:off x="1326776" y="2940424"/>
            <a:ext cx="2599765" cy="1290917"/>
          </a:xfrm>
          <a:prstGeom prst="wedgeRoundRectCallout">
            <a:avLst>
              <a:gd name="adj1" fmla="val 70891"/>
              <a:gd name="adj2" fmla="val 44444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As you can see, most students do very well!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8F621EA-6833-476B-9998-6FA40C211B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7700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1361">
        <p159:morph option="byObject"/>
      </p:transition>
    </mc:Choice>
    <mc:Fallback>
      <p:transition spd="slow" advTm="213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EA4D5-9E6C-4796-905B-39F81F22C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endParaRPr lang="en-US" dirty="0"/>
          </a:p>
        </p:txBody>
      </p:sp>
      <p:pic>
        <p:nvPicPr>
          <p:cNvPr id="5122" name="Picture 2" descr="Image result for matplotlib">
            <a:extLst>
              <a:ext uri="{FF2B5EF4-FFF2-40B4-BE49-F238E27FC236}">
                <a16:creationId xmlns:a16="http://schemas.microsoft.com/office/drawing/2014/main" id="{BF759BF5-9D83-4224-8920-2CD26292B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565" y="868680"/>
            <a:ext cx="4572000" cy="83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E49A323-A81D-4550-B19E-DA681DC8BE63}"/>
              </a:ext>
            </a:extLst>
          </p:cNvPr>
          <p:cNvSpPr/>
          <p:nvPr/>
        </p:nvSpPr>
        <p:spPr>
          <a:xfrm>
            <a:off x="1143000" y="3098512"/>
            <a:ext cx="7837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import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matplotlib</a:t>
            </a:r>
            <a:r>
              <a:rPr lang="en-US" sz="32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pyplot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as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</a:t>
            </a:r>
            <a:endParaRPr lang="en-US" sz="32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097A62D-8791-4A77-BAE4-5255EC47A6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4233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5851">
        <p159:morph option="byObject"/>
      </p:transition>
    </mc:Choice>
    <mc:Fallback>
      <p:transition spd="slow" advTm="158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24447-3EB0-4BA7-BCAE-8614E1F76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Plots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3E23E2-3AC5-4118-B335-81BA5C848C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816" y="2845957"/>
            <a:ext cx="2946912" cy="19800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3A25CF-6483-40EE-874B-152C90D78E6C}"/>
              </a:ext>
            </a:extLst>
          </p:cNvPr>
          <p:cNvSpPr txBox="1"/>
          <p:nvPr/>
        </p:nvSpPr>
        <p:spPr>
          <a:xfrm>
            <a:off x="1492691" y="2355572"/>
            <a:ext cx="1755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Histogram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7AC4C2-CDC4-49B5-A35F-F57E7F5B31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2544" y="2876187"/>
            <a:ext cx="2946912" cy="19196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AB8F10-39F1-4581-9573-9E7B50A88647}"/>
              </a:ext>
            </a:extLst>
          </p:cNvPr>
          <p:cNvSpPr txBox="1"/>
          <p:nvPr/>
        </p:nvSpPr>
        <p:spPr>
          <a:xfrm>
            <a:off x="5440935" y="2355572"/>
            <a:ext cx="1499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Line Plot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395316-67AE-4AC9-95E8-23264B154FD2}"/>
              </a:ext>
            </a:extLst>
          </p:cNvPr>
          <p:cNvSpPr txBox="1"/>
          <p:nvPr/>
        </p:nvSpPr>
        <p:spPr>
          <a:xfrm>
            <a:off x="8909949" y="2355572"/>
            <a:ext cx="19415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Scatter Plot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9744C7-D1A5-44C3-9C7B-368DC75783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7272" y="2843351"/>
            <a:ext cx="2946912" cy="198528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4807B91-E4F6-457E-82C6-000BD6F7C2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9706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7330">
        <p159:morph option="byObject"/>
      </p:transition>
    </mc:Choice>
    <mc:Fallback>
      <p:transition spd="slow" advTm="173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745C6-B065-4402-82CF-163EF3F05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B6C0F82-2784-40D3-9194-5DBA6FDCE2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267450" y="2458752"/>
            <a:ext cx="4754563" cy="3220021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70DF431-E6F4-4344-8028-5C5DE5B540D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data 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7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n-US" sz="240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35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35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n-US" sz="240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51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53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57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n-US" sz="240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61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64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n-US" sz="240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82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84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84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88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en-US" sz="240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240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plt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hist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data</a:t>
            </a:r>
            <a:r>
              <a:rPr lang="en-US" sz="2400" b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CDC2847-C513-4FCF-A4E0-84E64D16A1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06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6050">
        <p159:morph option="byObject"/>
      </p:transition>
    </mc:Choice>
    <mc:Fallback>
      <p:transition spd="slow" advTm="360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182BD-7F0E-49CF-B90C-571E0F9A2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C2FAA-6B20-419A-82A2-E6005D3A957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data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16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24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</a:p>
          <a:p>
            <a:pPr marL="45720" indent="0">
              <a:buNone/>
            </a:pP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32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</a:p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plt</a:t>
            </a:r>
            <a:r>
              <a:rPr lang="en-US" sz="24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plot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data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82E6F0-9AC8-47D8-AA30-FCE89C62D76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301047" y="2442792"/>
            <a:ext cx="4687368" cy="325194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D123E66-F192-4700-BC22-7268C351B8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5505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8232">
        <p159:morph option="byObject"/>
      </p:transition>
    </mc:Choice>
    <mc:Fallback>
      <p:transition spd="slow" advTm="182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F4771-4C3E-42A9-A2C5-9D8F12CDA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9B226-2316-4543-B292-B6A63E15F2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876800" cy="4023360"/>
          </a:xfrm>
        </p:spPr>
        <p:txBody>
          <a:bodyPr/>
          <a:lstStyle/>
          <a:p>
            <a:pPr marL="4572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exam1 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40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43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55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60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b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</a:b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52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63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74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pt-BR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exam2 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50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55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67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72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b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</a:b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70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71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t-BR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70</a:t>
            </a:r>
            <a:r>
              <a:rPr lang="pt-BR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pt-BR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plt</a:t>
            </a:r>
            <a:r>
              <a:rPr lang="en-US" sz="24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scatter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exam1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exam2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748437-0287-446F-97EB-405359F85A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281993" y="2442792"/>
            <a:ext cx="4725477" cy="325194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79482EF-53A8-4A72-BBB3-82114EFA6C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5980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1463">
        <p159:morph option="byObject"/>
      </p:transition>
    </mc:Choice>
    <mc:Fallback>
      <p:transition spd="slow" advTm="214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DC227-4AC3-443A-8F8C-E3F9834CD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544AD-37CC-43A8-9138-E9D8D43D5D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2999" y="2057399"/>
            <a:ext cx="7122459" cy="4023360"/>
          </a:xfrm>
        </p:spPr>
        <p:txBody>
          <a:bodyPr/>
          <a:lstStyle/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plt</a:t>
            </a:r>
            <a:r>
              <a:rPr lang="en-US" sz="24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xlabel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"Time (Days)"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plt</a:t>
            </a:r>
            <a:r>
              <a:rPr lang="en-US" sz="24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ylabel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"Money (Dollars)"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plt</a:t>
            </a:r>
            <a:r>
              <a:rPr lang="en-US" sz="24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title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"Money over Time"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9DCDFE-6971-4010-87D8-F11E7B6C3F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796280" y="2339262"/>
            <a:ext cx="4727757" cy="345963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7423A2C-27BA-4058-AB8D-427A5646DE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9331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9915">
        <p159:morph option="byObject"/>
      </p:transition>
    </mc:Choice>
    <mc:Fallback>
      <p:transition spd="slow" advTm="199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F549E-E7A4-4ECD-B7C1-5A1A47E5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7621D-8E95-44B1-AD84-88B18AE519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876800" cy="4023360"/>
          </a:xfrm>
        </p:spPr>
        <p:txBody>
          <a:bodyPr/>
          <a:lstStyle/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plt</a:t>
            </a:r>
            <a:r>
              <a:rPr lang="en-US" sz="24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plot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plt</a:t>
            </a:r>
            <a:r>
              <a:rPr lang="en-US" sz="24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plot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plt</a:t>
            </a:r>
            <a:r>
              <a:rPr lang="en-US" sz="24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show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2FCF58-BB35-4301-BCA5-3457086567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275642" y="2442792"/>
            <a:ext cx="4738179" cy="3251941"/>
          </a:xfrm>
          <a:prstGeom prst="rect">
            <a:avLst/>
          </a:prstGeom>
        </p:spPr>
      </p:pic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20902E18-755D-4A15-83C0-A8A6312E6A93}"/>
              </a:ext>
            </a:extLst>
          </p:cNvPr>
          <p:cNvSpPr/>
          <p:nvPr/>
        </p:nvSpPr>
        <p:spPr>
          <a:xfrm>
            <a:off x="1308847" y="4930589"/>
            <a:ext cx="1631577" cy="986118"/>
          </a:xfrm>
          <a:prstGeom prst="wedgeRoundRectCallout">
            <a:avLst>
              <a:gd name="adj1" fmla="val 20925"/>
              <a:gd name="adj2" fmla="val -93863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MUST show!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EA0C2C8-2DC7-48C5-9584-6A3C174833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5058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0477">
        <p159:morph option="byObject"/>
      </p:transition>
    </mc:Choice>
    <mc:Fallback>
      <p:transition spd="slow" advTm="204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14226</TotalTime>
  <Words>688</Words>
  <Application>Microsoft Office PowerPoint</Application>
  <PresentationFormat>Widescreen</PresentationFormat>
  <Paragraphs>84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Corbel</vt:lpstr>
      <vt:lpstr>Courier New</vt:lpstr>
      <vt:lpstr>Basis</vt:lpstr>
      <vt:lpstr>Plotting</vt:lpstr>
      <vt:lpstr>Visualizations</vt:lpstr>
      <vt:lpstr>MatPlotLib</vt:lpstr>
      <vt:lpstr>Types of Plots</vt:lpstr>
      <vt:lpstr>Histograms</vt:lpstr>
      <vt:lpstr>Line Plots</vt:lpstr>
      <vt:lpstr>Scatter Plots</vt:lpstr>
      <vt:lpstr>Labeling</vt:lpstr>
      <vt:lpstr>Show</vt:lpstr>
      <vt:lpstr>Advanced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596</cp:revision>
  <dcterms:created xsi:type="dcterms:W3CDTF">2017-06-09T19:25:05Z</dcterms:created>
  <dcterms:modified xsi:type="dcterms:W3CDTF">2017-09-23T21:31:16Z</dcterms:modified>
</cp:coreProperties>
</file>